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19"/>
  </p:handoutMasterIdLst>
  <p:sldIdLst>
    <p:sldId id="273" r:id="rId2"/>
    <p:sldId id="260" r:id="rId3"/>
    <p:sldId id="280" r:id="rId4"/>
    <p:sldId id="282" r:id="rId5"/>
    <p:sldId id="284" r:id="rId6"/>
    <p:sldId id="262" r:id="rId7"/>
    <p:sldId id="283" r:id="rId8"/>
    <p:sldId id="263" r:id="rId9"/>
    <p:sldId id="264" r:id="rId10"/>
    <p:sldId id="268" r:id="rId11"/>
    <p:sldId id="269" r:id="rId12"/>
    <p:sldId id="278" r:id="rId13"/>
    <p:sldId id="271" r:id="rId14"/>
    <p:sldId id="272" r:id="rId15"/>
    <p:sldId id="267" r:id="rId16"/>
    <p:sldId id="285" r:id="rId17"/>
    <p:sldId id="277" r:id="rId18"/>
  </p:sldIdLst>
  <p:sldSz cx="12192000" cy="6858000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>
        <p:scale>
          <a:sx n="80" d="100"/>
          <a:sy n="80" d="100"/>
        </p:scale>
        <p:origin x="-73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3EDE9-9815-445C-9707-AB44407EA390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6D26-2A2A-4243-BA02-5D162F966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13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02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53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466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34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12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72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63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18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75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14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6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94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87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84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76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75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4B6A-6B6F-4039-AD99-771AC41A3B95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D0BA0A-C50F-457C-91D1-5546D2A3A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1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0449" y="145013"/>
            <a:ext cx="7647343" cy="27492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Meta-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analyysit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kertovat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skitsofrenian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ennusteesta</a:t>
            </a:r>
            <a:endParaRPr lang="en-US" sz="5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71"/>
          <p:cNvSpPr txBox="1">
            <a:spLocks noChangeArrowheads="1"/>
          </p:cNvSpPr>
          <p:nvPr/>
        </p:nvSpPr>
        <p:spPr bwMode="auto">
          <a:xfrm>
            <a:off x="3731473" y="4820439"/>
            <a:ext cx="404469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defTabSz="457200" rtl="0" eaLnBrk="0" latinLnBrk="0" hangingPunct="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2400" dirty="0" smtClean="0">
                <a:latin typeface="Arial" charset="0"/>
              </a:rPr>
              <a:t>Jouko Miettunen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000" dirty="0" smtClean="0">
              <a:latin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800" dirty="0" smtClean="0">
                <a:latin typeface="Arial" charset="0"/>
              </a:rPr>
              <a:t>Kliinisen epidemiologian professori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800" dirty="0" smtClean="0">
                <a:latin typeface="Arial" charset="0"/>
              </a:rPr>
              <a:t>Elinikäisen terveyden tutkimusyksikkö</a:t>
            </a:r>
            <a:endParaRPr lang="fi-FI" altLang="fi-FI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6235" y="254559"/>
            <a:ext cx="10933806" cy="762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Hoitamattoman</a:t>
            </a:r>
            <a:r>
              <a:rPr lang="en-US" b="1" dirty="0" smtClean="0"/>
              <a:t> </a:t>
            </a:r>
            <a:r>
              <a:rPr lang="en-US" b="1" dirty="0" err="1" smtClean="0"/>
              <a:t>psykoosin</a:t>
            </a:r>
            <a:r>
              <a:rPr lang="en-US" b="1" dirty="0" smtClean="0"/>
              <a:t> </a:t>
            </a:r>
            <a:r>
              <a:rPr lang="en-US" b="1" dirty="0" err="1" smtClean="0"/>
              <a:t>kesto</a:t>
            </a:r>
            <a:r>
              <a:rPr lang="en-US" b="1" dirty="0" smtClean="0"/>
              <a:t> </a:t>
            </a:r>
            <a:r>
              <a:rPr lang="en-US" b="1" dirty="0" err="1" smtClean="0"/>
              <a:t>ennustetekijänä</a:t>
            </a:r>
            <a:endParaRPr lang="en-US" b="1" dirty="0" smtClean="0"/>
          </a:p>
          <a:p>
            <a:r>
              <a:rPr lang="en-US" i="1" dirty="0" smtClean="0"/>
              <a:t>(duration of untreated psychosis, DUP)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504635" y="5738417"/>
            <a:ext cx="8287126" cy="869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66"/>
              </a:spcAft>
            </a:pP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Penttilä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Jääskeläinen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Hirvonen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Isohanni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M, Miettunen J. Duration of untreated psychosis as predictor of long-term outcome in schizophrenia. A systematic review and meta-analysis. Br J Psychiatry 2014; 205:88-94.</a:t>
            </a: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1362" y="1585362"/>
            <a:ext cx="8386138" cy="35842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3" charset="2"/>
              <a:buNone/>
            </a:pPr>
            <a:r>
              <a:rPr lang="en-US" sz="4000" dirty="0" err="1" smtClean="0"/>
              <a:t>Hoitamattoman</a:t>
            </a:r>
            <a:r>
              <a:rPr lang="en-US" sz="4000" dirty="0" smtClean="0"/>
              <a:t> </a:t>
            </a:r>
            <a:r>
              <a:rPr lang="en-US" sz="4000" dirty="0" err="1" smtClean="0"/>
              <a:t>psykoosin</a:t>
            </a:r>
            <a:r>
              <a:rPr lang="en-US" sz="4000" dirty="0" smtClean="0"/>
              <a:t> </a:t>
            </a:r>
            <a:r>
              <a:rPr lang="en-US" sz="4000" dirty="0" err="1" smtClean="0"/>
              <a:t>kesto</a:t>
            </a:r>
            <a:endParaRPr lang="en-US" sz="40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Aika</a:t>
            </a:r>
            <a:r>
              <a:rPr lang="en-US" sz="3200" dirty="0" smtClean="0"/>
              <a:t> </a:t>
            </a:r>
            <a:r>
              <a:rPr lang="en-US" sz="3200" dirty="0" err="1" smtClean="0"/>
              <a:t>oireiden</a:t>
            </a:r>
            <a:r>
              <a:rPr lang="en-US" sz="3200" dirty="0" smtClean="0"/>
              <a:t> </a:t>
            </a:r>
            <a:r>
              <a:rPr lang="en-US" sz="3200" dirty="0" err="1" smtClean="0"/>
              <a:t>alusta</a:t>
            </a:r>
            <a:r>
              <a:rPr lang="en-US" sz="3200" dirty="0" smtClean="0"/>
              <a:t> </a:t>
            </a:r>
            <a:r>
              <a:rPr lang="en-US" sz="3200" dirty="0" err="1" smtClean="0"/>
              <a:t>hoidon</a:t>
            </a:r>
            <a:r>
              <a:rPr lang="en-US" sz="3200" dirty="0" smtClean="0"/>
              <a:t> </a:t>
            </a:r>
            <a:r>
              <a:rPr lang="en-US" sz="3200" dirty="0" err="1" smtClean="0"/>
              <a:t>alkuun</a:t>
            </a:r>
            <a:endParaRPr lang="en-US" sz="32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Muokattavissa</a:t>
            </a:r>
            <a:r>
              <a:rPr lang="en-US" sz="3200" dirty="0" smtClean="0"/>
              <a:t> </a:t>
            </a:r>
            <a:r>
              <a:rPr lang="en-US" sz="3200" dirty="0" err="1" smtClean="0"/>
              <a:t>oleva</a:t>
            </a:r>
            <a:r>
              <a:rPr lang="en-US" sz="3200" dirty="0" smtClean="0"/>
              <a:t> </a:t>
            </a:r>
            <a:r>
              <a:rPr lang="en-US" sz="3200" dirty="0" err="1" smtClean="0"/>
              <a:t>potentiaalinen</a:t>
            </a:r>
            <a:r>
              <a:rPr lang="en-US" sz="3200" dirty="0" smtClean="0"/>
              <a:t> </a:t>
            </a:r>
            <a:r>
              <a:rPr lang="en-US" sz="3200" dirty="0" err="1" smtClean="0"/>
              <a:t>ennustetekijä</a:t>
            </a:r>
            <a:endParaRPr lang="en-US" sz="32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33 </a:t>
            </a:r>
            <a:r>
              <a:rPr lang="en-US" sz="3200" dirty="0" err="1" smtClean="0"/>
              <a:t>tutkimusta</a:t>
            </a:r>
            <a:r>
              <a:rPr lang="en-US" sz="3200" dirty="0" smtClean="0"/>
              <a:t> </a:t>
            </a:r>
            <a:r>
              <a:rPr lang="en-US" sz="3200" dirty="0" err="1" smtClean="0"/>
              <a:t>erilaisiin</a:t>
            </a:r>
            <a:r>
              <a:rPr lang="en-US" sz="3200" dirty="0" smtClean="0"/>
              <a:t> </a:t>
            </a:r>
            <a:r>
              <a:rPr lang="en-US" sz="3200" dirty="0" err="1" smtClean="0"/>
              <a:t>vasteisiin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6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4671" y="36261"/>
            <a:ext cx="10125956" cy="99349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latin typeface="+mn-lt"/>
              </a:rPr>
              <a:t>Hoitamattoman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psykoosin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kesto</a:t>
            </a:r>
            <a:r>
              <a:rPr lang="en-US" dirty="0" smtClean="0">
                <a:latin typeface="+mn-lt"/>
              </a:rPr>
              <a:t> ja </a:t>
            </a:r>
            <a:r>
              <a:rPr lang="en-US" dirty="0" err="1" smtClean="0">
                <a:latin typeface="+mn-lt"/>
              </a:rPr>
              <a:t>ennuste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66134" y="981064"/>
            <a:ext cx="8826523" cy="5876936"/>
            <a:chOff x="1193778" y="893971"/>
            <a:chExt cx="8826523" cy="587693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894"/>
            <a:stretch/>
          </p:blipFill>
          <p:spPr bwMode="auto">
            <a:xfrm>
              <a:off x="1193778" y="893971"/>
              <a:ext cx="8826522" cy="587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498600" y="6124576"/>
              <a:ext cx="15311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 smtClean="0"/>
                <a:t>Pitkä DUP </a:t>
              </a:r>
              <a:r>
                <a:rPr lang="fi-FI" sz="1600" dirty="0" smtClean="0">
                  <a:sym typeface="Wingdings" panose="05000000000000000000" pitchFamily="2" charset="2"/>
                </a:rPr>
                <a:t></a:t>
              </a:r>
            </a:p>
            <a:p>
              <a:r>
                <a:rPr lang="fi-FI" sz="1600" dirty="0" smtClean="0">
                  <a:sym typeface="Wingdings" panose="05000000000000000000" pitchFamily="2" charset="2"/>
                </a:rPr>
                <a:t>huono ennuste</a:t>
              </a:r>
              <a:endParaRPr lang="fi-FI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23735" y="1531502"/>
              <a:ext cx="3095171" cy="44088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fi-FI" dirty="0" smtClean="0"/>
            </a:p>
            <a:p>
              <a:r>
                <a:rPr lang="fi-FI" dirty="0" smtClean="0"/>
                <a:t>Yleiset oireet (n=15)</a:t>
              </a:r>
            </a:p>
            <a:p>
              <a:endParaRPr lang="fi-FI" sz="1600" dirty="0" smtClean="0"/>
            </a:p>
            <a:p>
              <a:r>
                <a:rPr lang="fi-FI" dirty="0" smtClean="0"/>
                <a:t>Positiiviset oireet (n=8)</a:t>
              </a:r>
            </a:p>
            <a:p>
              <a:endParaRPr lang="fi-FI" sz="1050" dirty="0" smtClean="0"/>
            </a:p>
            <a:p>
              <a:r>
                <a:rPr lang="fi-FI" dirty="0" smtClean="0"/>
                <a:t>Negatiiviset oireet (n=18)</a:t>
              </a:r>
            </a:p>
            <a:p>
              <a:endParaRPr lang="fi-FI" sz="1400" dirty="0"/>
            </a:p>
            <a:p>
              <a:r>
                <a:rPr lang="fi-FI" dirty="0" smtClean="0"/>
                <a:t>Sairaalahoidot (n=11)</a:t>
              </a:r>
            </a:p>
            <a:p>
              <a:endParaRPr lang="fi-FI" sz="400" dirty="0"/>
            </a:p>
            <a:p>
              <a:r>
                <a:rPr lang="fi-FI" dirty="0" smtClean="0"/>
                <a:t>Sosiaalinen toimintakyky (n=14)</a:t>
              </a:r>
            </a:p>
            <a:p>
              <a:endParaRPr lang="fi-FI" sz="100" dirty="0" smtClean="0"/>
            </a:p>
            <a:p>
              <a:pPr>
                <a:spcBef>
                  <a:spcPts val="300"/>
                </a:spcBef>
              </a:pPr>
              <a:r>
                <a:rPr lang="fi-FI" dirty="0" smtClean="0"/>
                <a:t>Työllisyys (n=7)</a:t>
              </a:r>
            </a:p>
            <a:p>
              <a:endParaRPr lang="fi-FI" sz="1050" dirty="0" smtClean="0"/>
            </a:p>
            <a:p>
              <a:r>
                <a:rPr lang="fi-FI" dirty="0" smtClean="0"/>
                <a:t>Yhdistetty ennuste (n=19)</a:t>
              </a:r>
            </a:p>
            <a:p>
              <a:endParaRPr lang="fi-FI" sz="1050" dirty="0"/>
            </a:p>
            <a:p>
              <a:r>
                <a:rPr lang="fi-FI" dirty="0" smtClean="0"/>
                <a:t>Elämänlaatu (n=7)</a:t>
              </a:r>
            </a:p>
            <a:p>
              <a:endParaRPr lang="fi-FI" sz="1100" dirty="0"/>
            </a:p>
            <a:p>
              <a:r>
                <a:rPr lang="fi-FI" dirty="0" smtClean="0"/>
                <a:t>Remissio (n=10)</a:t>
              </a:r>
              <a:endParaRPr lang="fi-FI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8307" y="914689"/>
              <a:ext cx="861199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i-FI" sz="2000" dirty="0" smtClean="0">
                  <a:solidFill>
                    <a:srgbClr val="FF0000"/>
                  </a:solidFill>
                </a:rPr>
                <a:t>Ennuste (tutkimusten lukumäärä)             korrelaatio (95% luottamusväli)</a:t>
              </a:r>
              <a:endParaRPr lang="fi-FI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1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357" y="800100"/>
            <a:ext cx="7891644" cy="49160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2767" y="5871312"/>
            <a:ext cx="835152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66"/>
              </a:spcAft>
            </a:pP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Immonen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Jääskeläinen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Korpela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H, Miettunen J. Age at onset and the outcomes of schizophrenia: systematic review and meta-analysis. Early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Interv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Psychiatry, in press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/>
              <a:t> </a:t>
            </a: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8122" y="25703"/>
            <a:ext cx="8100810" cy="13255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Sairastumisikä</a:t>
            </a:r>
            <a:r>
              <a:rPr lang="en-US" b="1" dirty="0" smtClean="0"/>
              <a:t> </a:t>
            </a:r>
            <a:r>
              <a:rPr lang="en-US" b="1" dirty="0" err="1" smtClean="0"/>
              <a:t>ennustetekijänä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6936" y="1125222"/>
            <a:ext cx="3943421" cy="445007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Skitsofreniaan</a:t>
            </a:r>
            <a:r>
              <a:rPr lang="en-US" sz="2800" dirty="0"/>
              <a:t> </a:t>
            </a:r>
            <a:r>
              <a:rPr lang="en-US" sz="2800" dirty="0" err="1"/>
              <a:t>voidaan</a:t>
            </a:r>
            <a:r>
              <a:rPr lang="en-US" sz="2800" dirty="0"/>
              <a:t> </a:t>
            </a:r>
            <a:r>
              <a:rPr lang="en-US" sz="2800" dirty="0" err="1"/>
              <a:t>sairastua</a:t>
            </a:r>
            <a:r>
              <a:rPr lang="en-US" sz="2800" dirty="0"/>
              <a:t> </a:t>
            </a:r>
            <a:r>
              <a:rPr lang="en-US" sz="2800" dirty="0" err="1"/>
              <a:t>milloin</a:t>
            </a:r>
            <a:r>
              <a:rPr lang="en-US" sz="2800" dirty="0"/>
              <a:t> vain, </a:t>
            </a:r>
            <a:r>
              <a:rPr lang="en-US" sz="2800" dirty="0" err="1"/>
              <a:t>tyypillisesti</a:t>
            </a:r>
            <a:r>
              <a:rPr lang="en-US" sz="2800" dirty="0"/>
              <a:t> 20-30 </a:t>
            </a:r>
            <a:r>
              <a:rPr lang="en-US" sz="2800" dirty="0" err="1"/>
              <a:t>vuoden</a:t>
            </a:r>
            <a:r>
              <a:rPr lang="en-US" sz="2800" dirty="0"/>
              <a:t> </a:t>
            </a:r>
            <a:r>
              <a:rPr lang="en-US" sz="2800" dirty="0" err="1"/>
              <a:t>iässä</a:t>
            </a:r>
            <a:endParaRPr lang="en-US" sz="2800" dirty="0"/>
          </a:p>
          <a:p>
            <a:r>
              <a:rPr lang="en-US" sz="2800" u="sng" dirty="0" smtClean="0"/>
              <a:t>81 </a:t>
            </a:r>
            <a:r>
              <a:rPr lang="en-US" sz="2800" u="sng" dirty="0" err="1" smtClean="0"/>
              <a:t>tutkimusta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eri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vasteisiin</a:t>
            </a:r>
            <a:endParaRPr lang="en-US" sz="2800" u="sng" dirty="0" smtClean="0"/>
          </a:p>
          <a:p>
            <a:r>
              <a:rPr lang="en-US" sz="2800" u="sng" dirty="0" err="1" smtClean="0"/>
              <a:t>Aikaisempi</a:t>
            </a:r>
            <a:r>
              <a:rPr lang="en-US" sz="2800" u="sng" dirty="0" smtClean="0"/>
              <a:t> </a:t>
            </a:r>
            <a:r>
              <a:rPr lang="en-US" sz="2800" u="sng" dirty="0" err="1"/>
              <a:t>sairastumisikä</a:t>
            </a:r>
            <a:r>
              <a:rPr lang="en-US" sz="2800" u="sng" dirty="0"/>
              <a:t> </a:t>
            </a:r>
            <a:r>
              <a:rPr lang="en-US" sz="2800" dirty="0" err="1" smtClean="0"/>
              <a:t>liittyi</a:t>
            </a:r>
            <a:r>
              <a:rPr lang="en-US" sz="2800" dirty="0" smtClean="0"/>
              <a:t> </a:t>
            </a:r>
            <a:r>
              <a:rPr lang="en-US" sz="2800" dirty="0" err="1"/>
              <a:t>huonompaan</a:t>
            </a:r>
            <a:r>
              <a:rPr lang="en-US" sz="2800" dirty="0"/>
              <a:t> </a:t>
            </a:r>
            <a:r>
              <a:rPr lang="en-US" sz="2800" dirty="0" err="1"/>
              <a:t>ennusteeseen</a:t>
            </a:r>
            <a:r>
              <a:rPr lang="en-US" sz="2800" dirty="0"/>
              <a:t>. </a:t>
            </a:r>
            <a:endParaRPr lang="fi-FI" sz="2400" dirty="0"/>
          </a:p>
        </p:txBody>
      </p:sp>
      <p:sp>
        <p:nvSpPr>
          <p:cNvPr id="3" name="Rectangle 2"/>
          <p:cNvSpPr/>
          <p:nvPr/>
        </p:nvSpPr>
        <p:spPr>
          <a:xfrm>
            <a:off x="6890657" y="2623457"/>
            <a:ext cx="936172" cy="413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/>
          <p:cNvSpPr txBox="1"/>
          <p:nvPr/>
        </p:nvSpPr>
        <p:spPr>
          <a:xfrm>
            <a:off x="4413598" y="1209548"/>
            <a:ext cx="3024179" cy="39626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i-FI" sz="1600" dirty="0" smtClean="0"/>
              <a:t>Remissio </a:t>
            </a:r>
            <a:r>
              <a:rPr lang="fi-FI" sz="1600" dirty="0"/>
              <a:t>(</a:t>
            </a:r>
            <a:r>
              <a:rPr lang="fi-FI" sz="1600" dirty="0" smtClean="0"/>
              <a:t>n=6)</a:t>
            </a:r>
            <a:endParaRPr lang="fi-FI" sz="1600" dirty="0"/>
          </a:p>
          <a:p>
            <a:pPr>
              <a:spcBef>
                <a:spcPts val="600"/>
              </a:spcBef>
            </a:pPr>
            <a:r>
              <a:rPr lang="fi-FI" sz="1600" dirty="0" smtClean="0"/>
              <a:t>Yleinen kliininen ennuste (n=17)</a:t>
            </a:r>
          </a:p>
          <a:p>
            <a:pPr>
              <a:spcBef>
                <a:spcPts val="600"/>
              </a:spcBef>
            </a:pPr>
            <a:r>
              <a:rPr lang="fi-FI" sz="1600" dirty="0" smtClean="0"/>
              <a:t>Positiiviset oireet (n=5)</a:t>
            </a:r>
          </a:p>
          <a:p>
            <a:pPr>
              <a:spcBef>
                <a:spcPts val="600"/>
              </a:spcBef>
            </a:pPr>
            <a:r>
              <a:rPr lang="fi-FI" sz="1600" dirty="0" smtClean="0"/>
              <a:t>Sosiaalinen/ammatillinen </a:t>
            </a:r>
            <a:r>
              <a:rPr lang="fi-FI" sz="1600" dirty="0"/>
              <a:t>toimintakyky (</a:t>
            </a:r>
            <a:r>
              <a:rPr lang="fi-FI" sz="1600" dirty="0" smtClean="0"/>
              <a:t>n=10)</a:t>
            </a:r>
          </a:p>
          <a:p>
            <a:pPr>
              <a:spcBef>
                <a:spcPts val="600"/>
              </a:spcBef>
            </a:pPr>
            <a:endParaRPr lang="fi-FI" sz="200" dirty="0" smtClean="0"/>
          </a:p>
          <a:p>
            <a:pPr>
              <a:spcBef>
                <a:spcPts val="600"/>
              </a:spcBef>
            </a:pPr>
            <a:r>
              <a:rPr lang="fi-FI" sz="1600" dirty="0" smtClean="0"/>
              <a:t>Yhdistetty </a:t>
            </a:r>
            <a:r>
              <a:rPr lang="fi-FI" sz="1600" dirty="0"/>
              <a:t>ennuste (n=13</a:t>
            </a:r>
            <a:r>
              <a:rPr lang="fi-FI" sz="1600" dirty="0" smtClean="0"/>
              <a:t>)</a:t>
            </a:r>
          </a:p>
          <a:p>
            <a:pPr>
              <a:spcBef>
                <a:spcPts val="600"/>
              </a:spcBef>
            </a:pPr>
            <a:endParaRPr lang="fi-FI" sz="400" dirty="0" smtClean="0"/>
          </a:p>
          <a:p>
            <a:pPr>
              <a:spcBef>
                <a:spcPts val="600"/>
              </a:spcBef>
            </a:pPr>
            <a:r>
              <a:rPr lang="fi-FI" sz="1600" dirty="0" err="1" smtClean="0"/>
              <a:t>Relapsi</a:t>
            </a:r>
            <a:r>
              <a:rPr lang="fi-FI" sz="1600" dirty="0" smtClean="0"/>
              <a:t> </a:t>
            </a:r>
            <a:r>
              <a:rPr lang="fi-FI" sz="1600" dirty="0"/>
              <a:t>(</a:t>
            </a:r>
            <a:r>
              <a:rPr lang="fi-FI" sz="1600" dirty="0" smtClean="0"/>
              <a:t>n=3)</a:t>
            </a:r>
            <a:endParaRPr lang="fi-FI" sz="1600" dirty="0"/>
          </a:p>
          <a:p>
            <a:pPr>
              <a:spcBef>
                <a:spcPts val="600"/>
              </a:spcBef>
            </a:pPr>
            <a:endParaRPr lang="fi-FI" sz="700" dirty="0" smtClean="0"/>
          </a:p>
          <a:p>
            <a:pPr>
              <a:spcBef>
                <a:spcPts val="900"/>
              </a:spcBef>
            </a:pPr>
            <a:r>
              <a:rPr lang="fi-FI" sz="1600" dirty="0" smtClean="0"/>
              <a:t>Negatiiviset oireet (n=8)</a:t>
            </a:r>
          </a:p>
          <a:p>
            <a:pPr>
              <a:spcBef>
                <a:spcPts val="900"/>
              </a:spcBef>
            </a:pPr>
            <a:r>
              <a:rPr lang="fi-FI" sz="1600" dirty="0" smtClean="0"/>
              <a:t>Sairaalahoidot (n=9)</a:t>
            </a:r>
          </a:p>
          <a:p>
            <a:pPr>
              <a:spcBef>
                <a:spcPts val="900"/>
              </a:spcBef>
            </a:pPr>
            <a:r>
              <a:rPr lang="fi-FI" sz="1600" dirty="0" smtClean="0"/>
              <a:t>Kokonaisoireet (n=3)</a:t>
            </a:r>
            <a:endParaRPr lang="fi-FI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13598" y="802181"/>
            <a:ext cx="77604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rgbClr val="FF0000"/>
                </a:solidFill>
              </a:rPr>
              <a:t>Ennuste (tutkimusten lukumäärä)                          korrelaatio (95% luottamusväli)</a:t>
            </a:r>
            <a:endParaRPr lang="fi-FI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2049" y="5437231"/>
            <a:ext cx="295995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Nuorempana sairastunut </a:t>
            </a:r>
            <a:r>
              <a:rPr lang="fi-FI" sz="1600" dirty="0" smtClean="0">
                <a:sym typeface="Wingdings" panose="05000000000000000000" pitchFamily="2" charset="2"/>
              </a:rPr>
              <a:t> huono ennuste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7016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683" y="5757073"/>
            <a:ext cx="8641080" cy="869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66"/>
              </a:spcAft>
            </a:pP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Käkelä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Panula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Oinas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Hirvonen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Jääskeläinen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E, Miettunen J. Family history of psychosis and social, occupational and global outcome in schizophrenia: a meta-analysis.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Psychiatr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Scand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2014; 130:269-78.</a:t>
            </a: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4157" y="182136"/>
            <a:ext cx="8698606" cy="13255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Psykoosin</a:t>
            </a:r>
            <a:r>
              <a:rPr lang="en-US" b="1" dirty="0" smtClean="0"/>
              <a:t> </a:t>
            </a:r>
            <a:r>
              <a:rPr lang="en-US" b="1" dirty="0" err="1" smtClean="0"/>
              <a:t>sukurasitus</a:t>
            </a:r>
            <a:r>
              <a:rPr lang="en-US" b="1" dirty="0" smtClean="0"/>
              <a:t> </a:t>
            </a:r>
            <a:r>
              <a:rPr lang="en-US" b="1" dirty="0" err="1" smtClean="0"/>
              <a:t>ennustetekijänä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362" y="1128162"/>
            <a:ext cx="7878138" cy="4142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3" charset="2"/>
              <a:buNone/>
            </a:pPr>
            <a:r>
              <a:rPr lang="en-US" sz="4000" dirty="0" err="1" smtClean="0"/>
              <a:t>Psykoosin</a:t>
            </a:r>
            <a:r>
              <a:rPr lang="en-US" sz="4000" dirty="0" smtClean="0"/>
              <a:t> </a:t>
            </a:r>
            <a:r>
              <a:rPr lang="en-US" sz="4000" dirty="0" err="1" smtClean="0"/>
              <a:t>sukurasitus</a:t>
            </a:r>
            <a:endParaRPr lang="en-US" sz="40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Psykoosi</a:t>
            </a:r>
            <a:r>
              <a:rPr lang="en-US" sz="3200" dirty="0" smtClean="0"/>
              <a:t> </a:t>
            </a:r>
            <a:r>
              <a:rPr lang="en-US" sz="3200" dirty="0" err="1" smtClean="0"/>
              <a:t>lähisuvussa</a:t>
            </a:r>
            <a:r>
              <a:rPr lang="en-US" sz="3200" dirty="0" smtClean="0"/>
              <a:t> on </a:t>
            </a:r>
            <a:r>
              <a:rPr lang="en-US" sz="3200" dirty="0" err="1" smtClean="0"/>
              <a:t>merkittävin</a:t>
            </a:r>
            <a:r>
              <a:rPr lang="en-US" sz="3200" dirty="0" smtClean="0"/>
              <a:t> </a:t>
            </a:r>
            <a:r>
              <a:rPr lang="en-US" sz="3200" dirty="0" err="1" smtClean="0"/>
              <a:t>skitsofrenian</a:t>
            </a:r>
            <a:r>
              <a:rPr lang="en-US" sz="3200" dirty="0" smtClean="0"/>
              <a:t> </a:t>
            </a:r>
            <a:r>
              <a:rPr lang="en-US" sz="3200" dirty="0" err="1" smtClean="0"/>
              <a:t>riskitekijä</a:t>
            </a:r>
            <a:endParaRPr lang="en-US" sz="32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Mikäli</a:t>
            </a:r>
            <a:r>
              <a:rPr lang="en-US" sz="3200" dirty="0" smtClean="0"/>
              <a:t> </a:t>
            </a:r>
            <a:r>
              <a:rPr lang="en-US" sz="3200" dirty="0" err="1" smtClean="0"/>
              <a:t>sukurasitus</a:t>
            </a:r>
            <a:r>
              <a:rPr lang="en-US" sz="3200" dirty="0" smtClean="0"/>
              <a:t> </a:t>
            </a:r>
            <a:r>
              <a:rPr lang="en-US" sz="3200" dirty="0" err="1" smtClean="0"/>
              <a:t>noin</a:t>
            </a:r>
            <a:r>
              <a:rPr lang="en-US" sz="3200" dirty="0" smtClean="0"/>
              <a:t> 10% </a:t>
            </a:r>
            <a:r>
              <a:rPr lang="en-US" sz="3200" dirty="0" err="1" smtClean="0"/>
              <a:t>sairastuu</a:t>
            </a:r>
            <a:r>
              <a:rPr lang="en-US" sz="3200" dirty="0" smtClean="0"/>
              <a:t> </a:t>
            </a:r>
            <a:r>
              <a:rPr lang="en-US" sz="3200" dirty="0" err="1" smtClean="0"/>
              <a:t>skitsofreniaan</a:t>
            </a:r>
            <a:endParaRPr lang="en-US" sz="32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14 </a:t>
            </a:r>
            <a:r>
              <a:rPr lang="en-US" sz="3200" dirty="0" err="1" smtClean="0"/>
              <a:t>tutkimusta</a:t>
            </a:r>
            <a:r>
              <a:rPr lang="en-US" sz="3200" dirty="0" smtClean="0"/>
              <a:t> </a:t>
            </a:r>
            <a:r>
              <a:rPr lang="en-US" sz="3200" dirty="0" err="1" smtClean="0"/>
              <a:t>erilaisiin</a:t>
            </a:r>
            <a:r>
              <a:rPr lang="en-US" sz="3200" dirty="0" smtClean="0"/>
              <a:t> </a:t>
            </a:r>
            <a:r>
              <a:rPr lang="en-US" sz="3200" dirty="0" err="1" smtClean="0"/>
              <a:t>sosiaalisiin</a:t>
            </a:r>
            <a:r>
              <a:rPr lang="en-US" sz="3200" dirty="0" smtClean="0"/>
              <a:t>, </a:t>
            </a:r>
            <a:r>
              <a:rPr lang="en-US" sz="3200" dirty="0" err="1" smtClean="0"/>
              <a:t>työhön</a:t>
            </a:r>
            <a:r>
              <a:rPr lang="en-US" sz="3200" dirty="0" smtClean="0"/>
              <a:t> </a:t>
            </a:r>
            <a:r>
              <a:rPr lang="en-US" sz="3200" dirty="0" err="1" smtClean="0"/>
              <a:t>liittyviin</a:t>
            </a:r>
            <a:r>
              <a:rPr lang="en-US" sz="3200" dirty="0" smtClean="0"/>
              <a:t> tai </a:t>
            </a:r>
            <a:r>
              <a:rPr lang="en-US" sz="3200" dirty="0" err="1" smtClean="0"/>
              <a:t>yhdistettyihin</a:t>
            </a:r>
            <a:r>
              <a:rPr lang="en-US" sz="3200" dirty="0" smtClean="0"/>
              <a:t> (</a:t>
            </a:r>
            <a:r>
              <a:rPr lang="en-US" sz="3200" dirty="0" err="1" smtClean="0"/>
              <a:t>kliininen</a:t>
            </a:r>
            <a:r>
              <a:rPr lang="en-US" sz="3200" dirty="0" smtClean="0"/>
              <a:t>/</a:t>
            </a:r>
            <a:r>
              <a:rPr lang="en-US" sz="3200" dirty="0" err="1" smtClean="0"/>
              <a:t>sosiaalinen</a:t>
            </a:r>
            <a:r>
              <a:rPr lang="en-US" sz="3200" dirty="0" smtClean="0"/>
              <a:t>) </a:t>
            </a:r>
            <a:r>
              <a:rPr lang="en-US" sz="3200" dirty="0" err="1" smtClean="0"/>
              <a:t>vasteisiin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8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9734" y="159801"/>
            <a:ext cx="9422766" cy="13255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latin typeface="+mn-lt"/>
              </a:rPr>
              <a:t>Psykoosin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sukurasitus</a:t>
            </a:r>
            <a:r>
              <a:rPr lang="en-US" b="1" dirty="0" smtClean="0">
                <a:latin typeface="+mn-lt"/>
              </a:rPr>
              <a:t> ja </a:t>
            </a:r>
            <a:r>
              <a:rPr lang="en-US" b="1" dirty="0" err="1" smtClean="0">
                <a:latin typeface="+mn-lt"/>
              </a:rPr>
              <a:t>tutkitut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ennusteen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osat</a:t>
            </a:r>
            <a:endParaRPr lang="en-US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1506682"/>
            <a:ext cx="2680855" cy="4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1458686" y="6308271"/>
            <a:ext cx="1502228" cy="44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" name="Group 11"/>
          <p:cNvGrpSpPr/>
          <p:nvPr/>
        </p:nvGrpSpPr>
        <p:grpSpPr>
          <a:xfrm>
            <a:off x="689729" y="1562328"/>
            <a:ext cx="10504448" cy="3079050"/>
            <a:chOff x="485543" y="2442861"/>
            <a:chExt cx="10504448" cy="3079050"/>
          </a:xfrm>
        </p:grpSpPr>
        <p:sp>
          <p:nvSpPr>
            <p:cNvPr id="10" name="TextBox 9"/>
            <p:cNvSpPr txBox="1"/>
            <p:nvPr/>
          </p:nvSpPr>
          <p:spPr>
            <a:xfrm>
              <a:off x="853653" y="2442861"/>
              <a:ext cx="1013633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i-FI" sz="1600" dirty="0" smtClean="0">
                  <a:solidFill>
                    <a:srgbClr val="FF0000"/>
                  </a:solidFill>
                </a:rPr>
                <a:t>Ennuste  (tutkimusten lukumäärä)                                                           korrelaatio (95% luottamusväli)</a:t>
              </a:r>
            </a:p>
            <a:p>
              <a:endParaRPr lang="fi-FI" sz="1600" dirty="0">
                <a:solidFill>
                  <a:srgbClr val="FF0000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766"/>
            <a:stretch/>
          </p:blipFill>
          <p:spPr>
            <a:xfrm>
              <a:off x="485543" y="2831977"/>
              <a:ext cx="10504448" cy="268993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708994" y="4725225"/>
              <a:ext cx="217210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i-FI" sz="1600" dirty="0" smtClean="0"/>
                <a:t>Sukurasitus </a:t>
              </a:r>
              <a:r>
                <a:rPr lang="fi-FI" sz="1600" dirty="0" smtClean="0">
                  <a:sym typeface="Wingdings" panose="05000000000000000000" pitchFamily="2" charset="2"/>
                </a:rPr>
                <a:t> </a:t>
              </a:r>
              <a:r>
                <a:rPr lang="fi-FI" sz="1600" dirty="0" smtClean="0"/>
                <a:t>huono ennuste</a:t>
              </a:r>
              <a:endParaRPr lang="fi-FI" sz="16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24435" y="4737389"/>
              <a:ext cx="1944210" cy="3583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3653" y="3115269"/>
              <a:ext cx="4774790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i-FI" sz="1600" dirty="0" smtClean="0"/>
                <a:t>Työllisyys (n=3)         </a:t>
              </a:r>
            </a:p>
            <a:p>
              <a:pPr>
                <a:spcBef>
                  <a:spcPts val="600"/>
                </a:spcBef>
              </a:pPr>
              <a:endParaRPr lang="fi-FI" sz="600" dirty="0" smtClean="0"/>
            </a:p>
            <a:p>
              <a:pPr>
                <a:spcBef>
                  <a:spcPts val="600"/>
                </a:spcBef>
              </a:pPr>
              <a:r>
                <a:rPr lang="fi-FI" sz="1600" dirty="0" smtClean="0"/>
                <a:t>Sosiaalinen ja ammatillinen </a:t>
              </a:r>
              <a:r>
                <a:rPr lang="fi-FI" sz="1600" dirty="0"/>
                <a:t>toimintakyky (</a:t>
              </a:r>
              <a:r>
                <a:rPr lang="fi-FI" sz="1600" dirty="0" smtClean="0"/>
                <a:t>n=10)</a:t>
              </a:r>
            </a:p>
            <a:p>
              <a:pPr>
                <a:spcBef>
                  <a:spcPts val="600"/>
                </a:spcBef>
              </a:pPr>
              <a:endParaRPr lang="fi-FI" sz="800" dirty="0" smtClean="0"/>
            </a:p>
            <a:p>
              <a:pPr>
                <a:spcBef>
                  <a:spcPts val="600"/>
                </a:spcBef>
              </a:pPr>
              <a:r>
                <a:rPr lang="fi-FI" sz="1600" dirty="0" smtClean="0"/>
                <a:t>Yhdistetty </a:t>
              </a:r>
              <a:r>
                <a:rPr lang="fi-FI" sz="1600" dirty="0"/>
                <a:t>ennuste (n=13</a:t>
              </a:r>
              <a:r>
                <a:rPr lang="fi-FI" sz="1600" dirty="0" smtClean="0"/>
                <a:t>)</a:t>
              </a:r>
            </a:p>
            <a:p>
              <a:pPr>
                <a:spcBef>
                  <a:spcPts val="600"/>
                </a:spcBef>
              </a:pPr>
              <a:endParaRPr lang="fi-FI" sz="300" dirty="0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295460" y="4971808"/>
            <a:ext cx="8810532" cy="11192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Löydetty</a:t>
            </a:r>
            <a:r>
              <a:rPr lang="en-US" sz="2400" dirty="0" smtClean="0"/>
              <a:t> </a:t>
            </a:r>
            <a:r>
              <a:rPr lang="en-US" sz="2400" dirty="0" err="1" smtClean="0"/>
              <a:t>yhteys</a:t>
            </a:r>
            <a:r>
              <a:rPr lang="en-US" sz="2400" dirty="0" smtClean="0"/>
              <a:t> </a:t>
            </a:r>
            <a:r>
              <a:rPr lang="en-US" sz="2400" dirty="0" err="1" smtClean="0"/>
              <a:t>myös</a:t>
            </a:r>
            <a:r>
              <a:rPr lang="en-US" sz="2400" dirty="0" smtClean="0"/>
              <a:t> </a:t>
            </a:r>
            <a:r>
              <a:rPr lang="en-US" sz="2400" dirty="0" err="1" smtClean="0"/>
              <a:t>negatiisiin</a:t>
            </a:r>
            <a:r>
              <a:rPr lang="en-US" sz="2400" dirty="0" smtClean="0"/>
              <a:t> </a:t>
            </a:r>
            <a:r>
              <a:rPr lang="en-US" sz="2400" dirty="0" err="1" smtClean="0"/>
              <a:t>oireisiin</a:t>
            </a:r>
            <a:r>
              <a:rPr lang="en-US" sz="2400" dirty="0" smtClean="0"/>
              <a:t> meta-</a:t>
            </a:r>
            <a:r>
              <a:rPr lang="en-US" sz="2400" dirty="0" err="1" smtClean="0"/>
              <a:t>analyysissa</a:t>
            </a:r>
            <a:r>
              <a:rPr lang="en-US" sz="2400" dirty="0" smtClean="0"/>
              <a:t>, </a:t>
            </a:r>
            <a:r>
              <a:rPr lang="en-US" sz="2400" dirty="0" err="1" smtClean="0"/>
              <a:t>sekä</a:t>
            </a:r>
            <a:r>
              <a:rPr lang="en-US" sz="2400" dirty="0" smtClean="0"/>
              <a:t> </a:t>
            </a:r>
            <a:r>
              <a:rPr lang="en-US" sz="2400" dirty="0" err="1" smtClean="0"/>
              <a:t>nuorempaan</a:t>
            </a:r>
            <a:r>
              <a:rPr lang="en-US" sz="2400" dirty="0" smtClean="0"/>
              <a:t> </a:t>
            </a:r>
            <a:r>
              <a:rPr lang="en-US" sz="2400" dirty="0" err="1" smtClean="0"/>
              <a:t>sairastumisikään</a:t>
            </a:r>
            <a:r>
              <a:rPr lang="en-US" sz="2400" dirty="0" smtClean="0"/>
              <a:t> (</a:t>
            </a:r>
            <a:r>
              <a:rPr lang="en-US" sz="2400" dirty="0" err="1" smtClean="0"/>
              <a:t>Esterberg</a:t>
            </a:r>
            <a:r>
              <a:rPr lang="en-US" sz="2400" dirty="0" smtClean="0"/>
              <a:t> et al. 2010)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Tarkoitus</a:t>
            </a:r>
            <a:r>
              <a:rPr lang="en-US" sz="2400" dirty="0" smtClean="0"/>
              <a:t> </a:t>
            </a:r>
            <a:r>
              <a:rPr lang="en-US" sz="2400" dirty="0" err="1" smtClean="0"/>
              <a:t>tutkia</a:t>
            </a:r>
            <a:r>
              <a:rPr lang="en-US" sz="2400" dirty="0" smtClean="0"/>
              <a:t> </a:t>
            </a:r>
            <a:r>
              <a:rPr lang="en-US" sz="2400" dirty="0" err="1" smtClean="0"/>
              <a:t>lisää</a:t>
            </a:r>
            <a:r>
              <a:rPr lang="en-US" sz="2400" dirty="0" smtClean="0"/>
              <a:t> </a:t>
            </a:r>
            <a:r>
              <a:rPr lang="en-US" sz="2400" dirty="0" err="1" smtClean="0"/>
              <a:t>Pohjois-Suomen</a:t>
            </a:r>
            <a:r>
              <a:rPr lang="en-US" sz="2400" dirty="0" smtClean="0"/>
              <a:t> </a:t>
            </a:r>
            <a:r>
              <a:rPr lang="en-US" sz="2400" dirty="0" err="1" smtClean="0"/>
              <a:t>syntymäkohorteissa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1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/>
          <p:cNvSpPr txBox="1"/>
          <p:nvPr/>
        </p:nvSpPr>
        <p:spPr>
          <a:xfrm>
            <a:off x="1386684" y="213755"/>
            <a:ext cx="7757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dirty="0" smtClean="0">
                <a:solidFill>
                  <a:schemeClr val="accent1"/>
                </a:solidFill>
                <a:ea typeface="+mj-ea"/>
                <a:cs typeface="+mj-cs"/>
              </a:rPr>
              <a:t>Mitkä tekijät liittyvät hyvään ennusteeseen? </a:t>
            </a:r>
            <a:endParaRPr lang="fi-FI" sz="4800" b="1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4362" y="2327425"/>
            <a:ext cx="9658500" cy="33491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800"/>
              </a:lnSpc>
            </a:pPr>
            <a:r>
              <a:rPr lang="fi-FI" sz="3600" dirty="0" smtClean="0"/>
              <a:t>Myöhempi sairastumisikä, varhainen toteaminen</a:t>
            </a:r>
          </a:p>
          <a:p>
            <a:pPr>
              <a:lnSpc>
                <a:spcPts val="3800"/>
              </a:lnSpc>
            </a:pPr>
            <a:r>
              <a:rPr lang="fi-FI" sz="3600" dirty="0" smtClean="0"/>
              <a:t>Hyvä hoitomyöntyvyys ja hyvä sairaudentunto</a:t>
            </a:r>
          </a:p>
          <a:p>
            <a:pPr>
              <a:lnSpc>
                <a:spcPts val="3800"/>
              </a:lnSpc>
            </a:pPr>
            <a:r>
              <a:rPr lang="fi-FI" sz="3600" dirty="0" smtClean="0"/>
              <a:t>Parisuhde, sosiaalinen tuki</a:t>
            </a:r>
          </a:p>
          <a:p>
            <a:pPr>
              <a:lnSpc>
                <a:spcPts val="3800"/>
              </a:lnSpc>
            </a:pPr>
            <a:r>
              <a:rPr lang="fi-FI" sz="3600" dirty="0" smtClean="0"/>
              <a:t>Päihteettömyys sairastumisen jälkeen</a:t>
            </a:r>
            <a:endParaRPr lang="en-US" sz="3600" dirty="0" smtClean="0"/>
          </a:p>
          <a:p>
            <a:pPr>
              <a:lnSpc>
                <a:spcPts val="3100"/>
              </a:lnSpc>
              <a:spcBef>
                <a:spcPts val="1200"/>
              </a:spcBef>
              <a:spcAft>
                <a:spcPts val="1200"/>
              </a:spcAft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319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/>
          <p:cNvSpPr txBox="1"/>
          <p:nvPr/>
        </p:nvSpPr>
        <p:spPr>
          <a:xfrm>
            <a:off x="3061105" y="0"/>
            <a:ext cx="4624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b="1" dirty="0">
                <a:solidFill>
                  <a:schemeClr val="accent1"/>
                </a:solidFill>
                <a:ea typeface="+mj-ea"/>
                <a:cs typeface="+mj-cs"/>
              </a:rPr>
              <a:t>Johtopäätökset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4347" y="973500"/>
            <a:ext cx="9419050" cy="475170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800"/>
              </a:lnSpc>
            </a:pPr>
            <a:r>
              <a:rPr lang="en-US" sz="2800" dirty="0"/>
              <a:t>Meta-</a:t>
            </a:r>
            <a:r>
              <a:rPr lang="en-US" sz="2800" dirty="0" err="1"/>
              <a:t>analyysit</a:t>
            </a:r>
            <a:r>
              <a:rPr lang="en-US" sz="2800" dirty="0"/>
              <a:t> ja </a:t>
            </a:r>
            <a:r>
              <a:rPr lang="en-US" sz="2800" dirty="0" err="1"/>
              <a:t>systemaattiset</a:t>
            </a:r>
            <a:r>
              <a:rPr lang="en-US" sz="2800" dirty="0"/>
              <a:t> </a:t>
            </a:r>
            <a:r>
              <a:rPr lang="en-US" sz="2800" dirty="0" err="1"/>
              <a:t>katsaukset</a:t>
            </a:r>
            <a:r>
              <a:rPr lang="en-US" sz="2800" dirty="0"/>
              <a:t> </a:t>
            </a:r>
            <a:r>
              <a:rPr lang="en-US" sz="2800" dirty="0" err="1"/>
              <a:t>mahdollistavat</a:t>
            </a:r>
            <a:r>
              <a:rPr lang="en-US" sz="2800" dirty="0"/>
              <a:t> </a:t>
            </a:r>
            <a:r>
              <a:rPr lang="en-US" sz="2800" dirty="0" err="1" smtClean="0"/>
              <a:t>kokonaiskuvan</a:t>
            </a:r>
            <a:r>
              <a:rPr lang="en-US" sz="2800" dirty="0" smtClean="0"/>
              <a:t> </a:t>
            </a:r>
            <a:r>
              <a:rPr lang="en-US" sz="2800" dirty="0" err="1" smtClean="0"/>
              <a:t>tutkimusaiheesta</a:t>
            </a:r>
            <a:endParaRPr lang="fi-FI" sz="2800" dirty="0"/>
          </a:p>
          <a:p>
            <a:pPr>
              <a:lnSpc>
                <a:spcPts val="3800"/>
              </a:lnSpc>
            </a:pPr>
            <a:r>
              <a:rPr lang="en-US" sz="2800" dirty="0" err="1" smtClean="0"/>
              <a:t>Yksi</a:t>
            </a:r>
            <a:r>
              <a:rPr lang="en-US" sz="2800" dirty="0" smtClean="0"/>
              <a:t> </a:t>
            </a:r>
            <a:r>
              <a:rPr lang="en-US" sz="2800" dirty="0" err="1"/>
              <a:t>seitsemästä</a:t>
            </a:r>
            <a:r>
              <a:rPr lang="en-US" sz="2800" dirty="0"/>
              <a:t> </a:t>
            </a:r>
            <a:r>
              <a:rPr lang="en-US" sz="2800" dirty="0" err="1"/>
              <a:t>skitsofreniapotilaasta</a:t>
            </a:r>
            <a:r>
              <a:rPr lang="en-US" sz="2800" dirty="0"/>
              <a:t> </a:t>
            </a:r>
            <a:r>
              <a:rPr lang="en-US" sz="2800" dirty="0" err="1"/>
              <a:t>täytti</a:t>
            </a:r>
            <a:r>
              <a:rPr lang="en-US" sz="2800" dirty="0"/>
              <a:t> </a:t>
            </a:r>
            <a:r>
              <a:rPr lang="en-US" sz="2800" dirty="0" err="1"/>
              <a:t>toipumisen</a:t>
            </a:r>
            <a:r>
              <a:rPr lang="en-US" sz="2800" dirty="0"/>
              <a:t> </a:t>
            </a:r>
            <a:r>
              <a:rPr lang="en-US" sz="2800" dirty="0" err="1"/>
              <a:t>kriteerit</a:t>
            </a:r>
            <a:r>
              <a:rPr lang="en-US" sz="2800" dirty="0"/>
              <a:t>, t</a:t>
            </a:r>
            <a:r>
              <a:rPr lang="fi-FI" sz="2800" dirty="0" err="1"/>
              <a:t>oipumisen</a:t>
            </a:r>
            <a:r>
              <a:rPr lang="fi-FI" sz="2800" dirty="0"/>
              <a:t> todennäköisyys ei ole lisääntynyt</a:t>
            </a:r>
          </a:p>
          <a:p>
            <a:pPr>
              <a:lnSpc>
                <a:spcPts val="3800"/>
              </a:lnSpc>
            </a:pPr>
            <a:r>
              <a:rPr lang="fi-FI" sz="2800" dirty="0"/>
              <a:t>Pidempi hoitamaton psykoosi, sairastuminen nuoremmalla iällä ja psykoosin sukurasitus liittyivät kaikki huonompaan ennusteeseen</a:t>
            </a:r>
          </a:p>
          <a:p>
            <a:pPr>
              <a:lnSpc>
                <a:spcPts val="3800"/>
              </a:lnSpc>
            </a:pPr>
            <a:r>
              <a:rPr lang="fi-FI" sz="2800" dirty="0" smtClean="0"/>
              <a:t>Varhainen </a:t>
            </a:r>
            <a:r>
              <a:rPr lang="fi-FI" sz="2800" dirty="0"/>
              <a:t>tunnistaminen ja tukitoimet riskiryhmissä</a:t>
            </a:r>
            <a:r>
              <a:rPr lang="en-US" sz="2800" dirty="0"/>
              <a:t> </a:t>
            </a:r>
            <a:r>
              <a:rPr lang="en-US" sz="2800" dirty="0" err="1"/>
              <a:t>voivat</a:t>
            </a:r>
            <a:r>
              <a:rPr lang="en-US" sz="2800" dirty="0"/>
              <a:t> </a:t>
            </a:r>
            <a:r>
              <a:rPr lang="en-US" sz="2800" dirty="0" err="1"/>
              <a:t>parantaa</a:t>
            </a:r>
            <a:r>
              <a:rPr lang="en-US" sz="2800" dirty="0"/>
              <a:t> </a:t>
            </a:r>
            <a:r>
              <a:rPr lang="en-US" sz="2800" dirty="0" err="1" smtClean="0"/>
              <a:t>ennustetta</a:t>
            </a:r>
            <a:endParaRPr lang="en-US" sz="2800" dirty="0" smtClean="0"/>
          </a:p>
          <a:p>
            <a:pPr>
              <a:lnSpc>
                <a:spcPts val="3100"/>
              </a:lnSpc>
              <a:spcBef>
                <a:spcPts val="1200"/>
              </a:spcBef>
              <a:spcAft>
                <a:spcPts val="12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313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561256" y="513825"/>
            <a:ext cx="7271086" cy="438943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  <a:defRPr/>
            </a:pPr>
            <a:r>
              <a:rPr lang="fi-FI" sz="2400" b="1" dirty="0" smtClean="0"/>
              <a:t>Jouko Miettunen, Johanna Immonen, </a:t>
            </a:r>
            <a:r>
              <a:rPr lang="fi-FI" sz="2400" b="1" dirty="0"/>
              <a:t>Matti Penttilä, Pauliina </a:t>
            </a:r>
            <a:r>
              <a:rPr lang="fi-FI" sz="2400" b="1" dirty="0" err="1"/>
              <a:t>Juola</a:t>
            </a:r>
            <a:r>
              <a:rPr lang="fi-FI" sz="2400" b="1" dirty="0"/>
              <a:t>, Juha </a:t>
            </a:r>
            <a:r>
              <a:rPr lang="fi-FI" sz="2400" b="1" dirty="0" smtClean="0"/>
              <a:t>Käkelä, Hanna Korpela, Joni Panula, Eetu Oinas, Juha Veijola, Matti </a:t>
            </a:r>
            <a:r>
              <a:rPr lang="fi-FI" sz="2400" b="1" dirty="0" err="1"/>
              <a:t>Isohanni</a:t>
            </a:r>
            <a:r>
              <a:rPr lang="fi-FI" sz="2400" b="1" dirty="0"/>
              <a:t>, Erika Jääskeläinen</a:t>
            </a:r>
            <a:endParaRPr lang="fi-FI" sz="2400" b="1" dirty="0" smtClean="0"/>
          </a:p>
          <a:p>
            <a:pPr>
              <a:spcAft>
                <a:spcPts val="1200"/>
              </a:spcAft>
              <a:defRPr/>
            </a:pPr>
            <a:r>
              <a:rPr lang="en-GB" sz="2400" dirty="0" err="1"/>
              <a:t>Elinikäisen</a:t>
            </a:r>
            <a:r>
              <a:rPr lang="en-GB" sz="2400" dirty="0"/>
              <a:t> </a:t>
            </a:r>
            <a:r>
              <a:rPr lang="en-GB" sz="2400" dirty="0" err="1"/>
              <a:t>terveyden</a:t>
            </a:r>
            <a:r>
              <a:rPr lang="en-GB" sz="2400" dirty="0"/>
              <a:t> </a:t>
            </a:r>
            <a:r>
              <a:rPr lang="en-GB" sz="2400" dirty="0" err="1"/>
              <a:t>tutkimusyksikkö</a:t>
            </a:r>
            <a:endParaRPr lang="fi-FI" sz="2400" dirty="0"/>
          </a:p>
          <a:p>
            <a:pPr>
              <a:spcAft>
                <a:spcPts val="1200"/>
              </a:spcAft>
              <a:defRPr/>
            </a:pPr>
            <a:r>
              <a:rPr lang="en-GB" sz="2400" dirty="0" err="1" smtClean="0"/>
              <a:t>Neurotieteen</a:t>
            </a:r>
            <a:r>
              <a:rPr lang="en-GB" sz="2400" dirty="0" smtClean="0"/>
              <a:t> </a:t>
            </a:r>
            <a:r>
              <a:rPr lang="en-GB" sz="2400" dirty="0" err="1" smtClean="0"/>
              <a:t>tutkimusyksikkö</a:t>
            </a:r>
            <a:r>
              <a:rPr lang="en-GB" sz="2400" dirty="0" smtClean="0"/>
              <a:t> (</a:t>
            </a:r>
            <a:r>
              <a:rPr lang="en-GB" sz="2400" dirty="0" err="1" smtClean="0"/>
              <a:t>psykiatria</a:t>
            </a:r>
            <a:r>
              <a:rPr lang="en-GB" sz="2400" dirty="0" smtClean="0"/>
              <a:t>)</a:t>
            </a:r>
            <a:endParaRPr lang="fi-FI" sz="2400" dirty="0" smtClean="0"/>
          </a:p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fi-FI" sz="2400" b="1" dirty="0" smtClean="0"/>
              <a:t>Noora Hirvonen</a:t>
            </a:r>
            <a:endParaRPr lang="en-GB" sz="2400" dirty="0" smtClean="0"/>
          </a:p>
          <a:p>
            <a:pPr>
              <a:spcAft>
                <a:spcPts val="1200"/>
              </a:spcAft>
              <a:defRPr/>
            </a:pPr>
            <a:r>
              <a:rPr lang="en-GB" sz="2400" dirty="0" err="1" smtClean="0"/>
              <a:t>Informaatiotutkimus</a:t>
            </a:r>
            <a:r>
              <a:rPr lang="en-GB" sz="2400" dirty="0" smtClean="0"/>
              <a:t>, </a:t>
            </a:r>
            <a:r>
              <a:rPr lang="en-GB" sz="2400" dirty="0" err="1" smtClean="0"/>
              <a:t>Humanistinen</a:t>
            </a:r>
            <a:r>
              <a:rPr lang="en-GB" sz="2400" dirty="0" smtClean="0"/>
              <a:t> </a:t>
            </a:r>
            <a:r>
              <a:rPr lang="en-GB" sz="2400" dirty="0" err="1" smtClean="0"/>
              <a:t>tiedekunta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Font typeface="Wingdings 3" charset="2"/>
              <a:buNone/>
              <a:defRPr/>
            </a:pPr>
            <a:r>
              <a:rPr lang="en-GB" sz="2400" b="1" dirty="0" smtClean="0"/>
              <a:t>John J McGrath, </a:t>
            </a:r>
            <a:r>
              <a:rPr lang="en-GB" sz="2400" b="1" dirty="0" err="1" smtClean="0"/>
              <a:t>Sukanta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Saha</a:t>
            </a:r>
            <a:endParaRPr lang="en-GB" sz="2400" b="1" dirty="0" smtClean="0"/>
          </a:p>
          <a:p>
            <a:pPr>
              <a:spcAft>
                <a:spcPts val="1200"/>
              </a:spcAft>
              <a:defRPr/>
            </a:pPr>
            <a:r>
              <a:rPr lang="en-GB" sz="2400" dirty="0" smtClean="0"/>
              <a:t>University of Queensland, St Lucia, Australia</a:t>
            </a:r>
          </a:p>
          <a:p>
            <a:pPr marL="0" indent="0">
              <a:spcAft>
                <a:spcPts val="1200"/>
              </a:spcAft>
              <a:buFont typeface="Wingdings 3" charset="2"/>
              <a:buNone/>
              <a:defRPr/>
            </a:pPr>
            <a:endParaRPr lang="fi-FI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208" y="513825"/>
            <a:ext cx="4559044" cy="126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342" y="2292350"/>
            <a:ext cx="4232910" cy="174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t="15472" r="9264" b="12069"/>
          <a:stretch/>
        </p:blipFill>
        <p:spPr>
          <a:xfrm>
            <a:off x="8318752" y="4671451"/>
            <a:ext cx="3746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92331" y="352882"/>
            <a:ext cx="7418366" cy="13255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atin typeface="+mn-lt"/>
              </a:rPr>
              <a:t>ESITYKSEN SISÄLTÖ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8818" y="1493522"/>
            <a:ext cx="7899581" cy="4531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2800" dirty="0" smtClean="0"/>
              <a:t>Meta-</a:t>
            </a:r>
            <a:r>
              <a:rPr lang="en-US" sz="2800" dirty="0" err="1" smtClean="0"/>
              <a:t>analyysien</a:t>
            </a:r>
            <a:r>
              <a:rPr lang="en-US" sz="2800" dirty="0" smtClean="0"/>
              <a:t> ja </a:t>
            </a:r>
            <a:r>
              <a:rPr lang="en-US" sz="2800" dirty="0" err="1" smtClean="0"/>
              <a:t>systemaattisten</a:t>
            </a:r>
            <a:r>
              <a:rPr lang="en-US" sz="2800" dirty="0" smtClean="0"/>
              <a:t> </a:t>
            </a:r>
            <a:r>
              <a:rPr lang="en-US" sz="2800" dirty="0" err="1" smtClean="0"/>
              <a:t>katsausten</a:t>
            </a:r>
            <a:r>
              <a:rPr lang="en-US" sz="2800" dirty="0" smtClean="0"/>
              <a:t> </a:t>
            </a:r>
            <a:r>
              <a:rPr lang="en-US" sz="2800" dirty="0" err="1" smtClean="0"/>
              <a:t>rooli</a:t>
            </a:r>
            <a:r>
              <a:rPr lang="en-US" sz="2800" dirty="0" smtClean="0"/>
              <a:t> </a:t>
            </a:r>
            <a:r>
              <a:rPr lang="en-US" sz="2800" dirty="0" err="1" smtClean="0"/>
              <a:t>tutkimuksessa</a:t>
            </a:r>
            <a:endParaRPr lang="en-US" sz="2800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2800" dirty="0" err="1" smtClean="0"/>
              <a:t>Esittää</a:t>
            </a:r>
            <a:r>
              <a:rPr lang="en-US" sz="2800" dirty="0" smtClean="0"/>
              <a:t> </a:t>
            </a:r>
            <a:r>
              <a:rPr lang="en-US" sz="2800" dirty="0" err="1" smtClean="0"/>
              <a:t>tulokset</a:t>
            </a:r>
            <a:r>
              <a:rPr lang="en-US" sz="2800" dirty="0" smtClean="0"/>
              <a:t> meta-</a:t>
            </a:r>
            <a:r>
              <a:rPr lang="en-US" sz="2800" dirty="0" err="1" smtClean="0"/>
              <a:t>analyyseistä</a:t>
            </a:r>
            <a:endParaRPr lang="en-US" sz="2800" dirty="0" smtClean="0"/>
          </a:p>
          <a:p>
            <a:pPr lvl="1">
              <a:lnSpc>
                <a:spcPts val="3100"/>
              </a:lnSpc>
              <a:spcBef>
                <a:spcPts val="1800"/>
              </a:spcBef>
            </a:pPr>
            <a:r>
              <a:rPr lang="en-US" sz="2800" dirty="0" err="1" smtClean="0"/>
              <a:t>Toipumisen</a:t>
            </a:r>
            <a:r>
              <a:rPr lang="en-US" sz="2800" dirty="0" smtClean="0"/>
              <a:t> </a:t>
            </a:r>
            <a:r>
              <a:rPr lang="en-US" sz="2800" dirty="0" err="1" smtClean="0"/>
              <a:t>yleisyys</a:t>
            </a:r>
            <a:r>
              <a:rPr lang="en-US" sz="2800" dirty="0" smtClean="0"/>
              <a:t> </a:t>
            </a:r>
            <a:r>
              <a:rPr lang="en-US" sz="2800" dirty="0" err="1" smtClean="0"/>
              <a:t>skitsofreniassa</a:t>
            </a:r>
            <a:endParaRPr lang="en-US" sz="2800" dirty="0" smtClean="0"/>
          </a:p>
          <a:p>
            <a:pPr lvl="1">
              <a:lnSpc>
                <a:spcPts val="3100"/>
              </a:lnSpc>
              <a:spcBef>
                <a:spcPts val="1800"/>
              </a:spcBef>
            </a:pPr>
            <a:r>
              <a:rPr lang="en-US" sz="2800" dirty="0" err="1" smtClean="0"/>
              <a:t>Hoitamattoman</a:t>
            </a:r>
            <a:r>
              <a:rPr lang="en-US" sz="2800" dirty="0" smtClean="0"/>
              <a:t> </a:t>
            </a:r>
            <a:r>
              <a:rPr lang="en-US" sz="2800" dirty="0" err="1" smtClean="0"/>
              <a:t>psykoosin</a:t>
            </a:r>
            <a:r>
              <a:rPr lang="en-US" sz="2800" dirty="0" smtClean="0"/>
              <a:t>, </a:t>
            </a:r>
            <a:r>
              <a:rPr lang="en-US" sz="2800" dirty="0" err="1" smtClean="0"/>
              <a:t>sairastumisiän</a:t>
            </a:r>
            <a:r>
              <a:rPr lang="en-US" sz="2800" dirty="0" smtClean="0"/>
              <a:t> ja </a:t>
            </a:r>
            <a:r>
              <a:rPr lang="en-US" sz="2800" dirty="0" err="1" smtClean="0"/>
              <a:t>sukurasituksen</a:t>
            </a:r>
            <a:r>
              <a:rPr lang="en-US" sz="2800" dirty="0" smtClean="0"/>
              <a:t> </a:t>
            </a:r>
            <a:r>
              <a:rPr lang="en-US" sz="2800" dirty="0" err="1" smtClean="0"/>
              <a:t>yhteydet</a:t>
            </a:r>
            <a:r>
              <a:rPr lang="en-US" sz="2800" dirty="0" smtClean="0"/>
              <a:t> </a:t>
            </a:r>
            <a:r>
              <a:rPr lang="en-US" sz="2800" dirty="0" err="1" smtClean="0"/>
              <a:t>skitsofrenian</a:t>
            </a:r>
            <a:r>
              <a:rPr lang="en-US" sz="2800" dirty="0" smtClean="0"/>
              <a:t> </a:t>
            </a:r>
            <a:r>
              <a:rPr lang="en-US" sz="2800" dirty="0" err="1" smtClean="0"/>
              <a:t>pitkäaikaiseen</a:t>
            </a:r>
            <a:r>
              <a:rPr lang="en-US" sz="2800" dirty="0" smtClean="0"/>
              <a:t> </a:t>
            </a:r>
            <a:r>
              <a:rPr lang="en-US" sz="2800" dirty="0" err="1" smtClean="0"/>
              <a:t>ennusteeseen</a:t>
            </a:r>
            <a:endParaRPr lang="en-US" sz="2800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2BCFD692-8EC4-4460-BD5E-FCBB1B9D01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14219" y="254000"/>
            <a:ext cx="8763181" cy="56261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 err="1" smtClean="0"/>
              <a:t>Systemaattinen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katsaus</a:t>
            </a:r>
            <a:endParaRPr lang="en-US" sz="3200" b="1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Selkeä</a:t>
            </a:r>
            <a:r>
              <a:rPr lang="en-US" sz="3200" dirty="0" smtClean="0"/>
              <a:t> </a:t>
            </a:r>
            <a:r>
              <a:rPr lang="en-US" sz="3200" dirty="0" err="1" smtClean="0"/>
              <a:t>tutkimuskysymys</a:t>
            </a:r>
            <a:r>
              <a:rPr lang="en-US" sz="3200" dirty="0" smtClean="0"/>
              <a:t> ja </a:t>
            </a:r>
            <a:r>
              <a:rPr lang="en-US" sz="3200" dirty="0" err="1" smtClean="0"/>
              <a:t>inkluusiokriteerit</a:t>
            </a:r>
            <a:r>
              <a:rPr lang="en-US" sz="3200" dirty="0" smtClean="0"/>
              <a:t>, </a:t>
            </a:r>
            <a:r>
              <a:rPr lang="en-US" sz="3200" dirty="0" err="1" smtClean="0"/>
              <a:t>systemaattinen</a:t>
            </a:r>
            <a:r>
              <a:rPr lang="en-US" sz="3200" dirty="0" smtClean="0"/>
              <a:t> </a:t>
            </a:r>
            <a:r>
              <a:rPr lang="en-US" sz="3200" dirty="0" err="1" smtClean="0"/>
              <a:t>haku</a:t>
            </a:r>
            <a:r>
              <a:rPr lang="en-US" sz="3200" dirty="0" smtClean="0"/>
              <a:t> ja </a:t>
            </a:r>
            <a:r>
              <a:rPr lang="en-US" sz="3200" dirty="0" err="1" smtClean="0"/>
              <a:t>esittämistapa</a:t>
            </a:r>
            <a:r>
              <a:rPr lang="en-US" sz="3200" dirty="0" smtClean="0"/>
              <a:t>, </a:t>
            </a:r>
            <a:r>
              <a:rPr lang="en-US" sz="3200" dirty="0" err="1" smtClean="0"/>
              <a:t>laadunarviointi</a:t>
            </a:r>
            <a:r>
              <a:rPr lang="en-US" sz="3200" dirty="0" smtClean="0"/>
              <a:t> (</a:t>
            </a:r>
            <a:r>
              <a:rPr lang="en-US" sz="3200" dirty="0" err="1" smtClean="0"/>
              <a:t>synteesi</a:t>
            </a:r>
            <a:r>
              <a:rPr lang="en-US" sz="3200" dirty="0" smtClean="0"/>
              <a:t>)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 smtClean="0"/>
              <a:t>Meta-</a:t>
            </a:r>
            <a:r>
              <a:rPr lang="en-US" sz="3200" b="1" dirty="0" err="1" smtClean="0"/>
              <a:t>analyysi</a:t>
            </a:r>
            <a:endParaRPr lang="en-US" sz="3200" b="1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 smtClean="0"/>
              <a:t>Yhdistetään</a:t>
            </a:r>
            <a:r>
              <a:rPr lang="en-US" sz="3200" dirty="0" smtClean="0"/>
              <a:t> </a:t>
            </a:r>
            <a:r>
              <a:rPr lang="en-US" sz="3200" dirty="0" err="1" smtClean="0"/>
              <a:t>systemaattisen</a:t>
            </a:r>
            <a:r>
              <a:rPr lang="en-US" sz="3200" dirty="0" smtClean="0"/>
              <a:t> </a:t>
            </a:r>
            <a:r>
              <a:rPr lang="en-US" sz="3200" dirty="0" err="1" smtClean="0"/>
              <a:t>katsauksen</a:t>
            </a:r>
            <a:r>
              <a:rPr lang="en-US" sz="3200" dirty="0" smtClean="0"/>
              <a:t> </a:t>
            </a:r>
            <a:r>
              <a:rPr lang="en-US" sz="3200" dirty="0" err="1" smtClean="0"/>
              <a:t>tulokset</a:t>
            </a:r>
            <a:r>
              <a:rPr lang="en-US" sz="3200" dirty="0" smtClean="0"/>
              <a:t> </a:t>
            </a:r>
            <a:r>
              <a:rPr lang="en-US" sz="3200" dirty="0" err="1" smtClean="0"/>
              <a:t>tilastollisesti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04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ebp.lib.uic.edu/nursing/files/images/Slide1_0.previ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438892"/>
            <a:ext cx="5760720" cy="619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361209" y="115727"/>
            <a:ext cx="78858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b="1" dirty="0" smtClean="0">
                <a:solidFill>
                  <a:schemeClr val="accent1"/>
                </a:solidFill>
                <a:ea typeface="+mj-ea"/>
                <a:cs typeface="+mj-cs"/>
              </a:rPr>
              <a:t>Tutkimusnäytön luotettavuus</a:t>
            </a:r>
            <a:endParaRPr lang="fi-FI" sz="4400" b="1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4200" y="1778000"/>
            <a:ext cx="1562100" cy="26035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http://ebp.lib.uic.edu/nursing/files/images/Slide1_0.previ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210" y="551473"/>
            <a:ext cx="5760720" cy="619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http://ebp.lib.uic.edu/nursing/files/images/Slide1_0.previ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438892"/>
            <a:ext cx="5760720" cy="619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410200" y="3639628"/>
            <a:ext cx="1920240" cy="0"/>
          </a:xfrm>
          <a:prstGeom prst="straightConnector1">
            <a:avLst/>
          </a:prstGeom>
          <a:ln w="1968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50641" y="2971800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/>
              <a:t>?</a:t>
            </a:r>
            <a:endParaRPr lang="fi-FI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434289" y="1559948"/>
            <a:ext cx="28800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2302" y="1219820"/>
            <a:ext cx="2036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”</a:t>
            </a:r>
            <a:r>
              <a:rPr lang="fi-FI" sz="2400" i="1" dirty="0" smtClean="0"/>
              <a:t>I just </a:t>
            </a:r>
            <a:r>
              <a:rPr lang="fi-FI" sz="2400" i="1" dirty="0" err="1" smtClean="0"/>
              <a:t>know</a:t>
            </a:r>
            <a:r>
              <a:rPr lang="fi-FI" sz="2400" dirty="0" smtClean="0"/>
              <a:t>”</a:t>
            </a:r>
            <a:endParaRPr lang="fi-FI" sz="2400" dirty="0"/>
          </a:p>
        </p:txBody>
      </p:sp>
      <p:sp>
        <p:nvSpPr>
          <p:cNvPr id="12" name="Isosceles Triangle 11"/>
          <p:cNvSpPr/>
          <p:nvPr/>
        </p:nvSpPr>
        <p:spPr>
          <a:xfrm>
            <a:off x="9025428" y="1219820"/>
            <a:ext cx="644351" cy="614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361209" y="115727"/>
            <a:ext cx="78858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b="1" dirty="0" smtClean="0">
                <a:solidFill>
                  <a:schemeClr val="accent1"/>
                </a:solidFill>
                <a:ea typeface="+mj-ea"/>
                <a:cs typeface="+mj-cs"/>
              </a:rPr>
              <a:t>Tutkimusnäytön luotettavuus</a:t>
            </a:r>
            <a:endParaRPr lang="fi-FI" sz="4400" b="1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4200" y="1778000"/>
            <a:ext cx="1562100" cy="26035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0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1695" y="124379"/>
            <a:ext cx="7069008" cy="35842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600" b="1" dirty="0" err="1" smtClean="0">
                <a:solidFill>
                  <a:schemeClr val="accent1"/>
                </a:solidFill>
                <a:ea typeface="+mj-ea"/>
                <a:cs typeface="+mj-cs"/>
              </a:rPr>
              <a:t>Skitsofrenia</a:t>
            </a:r>
            <a:endParaRPr lang="en-US" sz="3600" b="1" dirty="0">
              <a:solidFill>
                <a:schemeClr val="accent1"/>
              </a:solidFill>
              <a:ea typeface="+mj-ea"/>
              <a:cs typeface="+mj-cs"/>
            </a:endParaRPr>
          </a:p>
          <a:p>
            <a:pPr lvl="1"/>
            <a:r>
              <a:rPr lang="en-US" sz="3600" dirty="0" err="1" smtClean="0"/>
              <a:t>Noin</a:t>
            </a:r>
            <a:r>
              <a:rPr lang="en-US" sz="3600" dirty="0" smtClean="0"/>
              <a:t> 1% </a:t>
            </a:r>
            <a:r>
              <a:rPr lang="en-US" sz="3600" dirty="0" err="1" smtClean="0"/>
              <a:t>sairastaa</a:t>
            </a:r>
            <a:r>
              <a:rPr lang="en-US" sz="3600" dirty="0" smtClean="0"/>
              <a:t> </a:t>
            </a:r>
            <a:r>
              <a:rPr lang="en-US" sz="3600" dirty="0" err="1" smtClean="0"/>
              <a:t>skitsofreniaa</a:t>
            </a:r>
            <a:endParaRPr lang="en-US" sz="3600" dirty="0" smtClean="0"/>
          </a:p>
          <a:p>
            <a:pPr lvl="1"/>
            <a:r>
              <a:rPr lang="fi-FI" sz="3600" dirty="0" smtClean="0"/>
              <a:t>Harhaluulot </a:t>
            </a:r>
            <a:r>
              <a:rPr lang="fi-FI" sz="3600" dirty="0"/>
              <a:t>ja aistiharhat sekä usein myös </a:t>
            </a:r>
            <a:r>
              <a:rPr lang="fi-FI" sz="3600" dirty="0" smtClean="0"/>
              <a:t>tunne-ilmaisujen </a:t>
            </a:r>
            <a:r>
              <a:rPr lang="fi-FI" sz="3600" dirty="0"/>
              <a:t>poikkeavuus tai </a:t>
            </a:r>
            <a:r>
              <a:rPr lang="fi-FI" sz="3600" dirty="0" smtClean="0"/>
              <a:t>latistuminen yleisiä</a:t>
            </a:r>
          </a:p>
          <a:p>
            <a:pPr lvl="1"/>
            <a:r>
              <a:rPr lang="en-US" sz="3600" dirty="0" err="1" smtClean="0"/>
              <a:t>Ennuste</a:t>
            </a:r>
            <a:r>
              <a:rPr lang="en-US" sz="3600" dirty="0" smtClean="0"/>
              <a:t> </a:t>
            </a:r>
            <a:r>
              <a:rPr lang="en-US" sz="3600" dirty="0" err="1" smtClean="0"/>
              <a:t>huono</a:t>
            </a:r>
            <a:r>
              <a:rPr lang="en-US" sz="3600" dirty="0" smtClean="0"/>
              <a:t>: </a:t>
            </a:r>
            <a:r>
              <a:rPr lang="en-US" sz="3600" dirty="0" err="1" smtClean="0"/>
              <a:t>vakavat</a:t>
            </a:r>
            <a:r>
              <a:rPr lang="en-US" sz="3600" dirty="0" smtClean="0"/>
              <a:t> ja </a:t>
            </a:r>
            <a:r>
              <a:rPr lang="en-US" sz="3600" dirty="0" err="1" smtClean="0"/>
              <a:t>pitkään</a:t>
            </a:r>
            <a:r>
              <a:rPr lang="en-US" sz="3600" dirty="0" smtClean="0"/>
              <a:t> </a:t>
            </a:r>
            <a:r>
              <a:rPr lang="en-US" sz="3600" dirty="0" err="1" smtClean="0"/>
              <a:t>kestävät</a:t>
            </a:r>
            <a:r>
              <a:rPr lang="en-US" sz="3600" dirty="0" smtClean="0"/>
              <a:t> </a:t>
            </a:r>
            <a:r>
              <a:rPr lang="en-US" sz="3600" dirty="0" err="1" smtClean="0"/>
              <a:t>oireet</a:t>
            </a:r>
            <a:r>
              <a:rPr lang="en-US" sz="3600" dirty="0" smtClean="0"/>
              <a:t>, </a:t>
            </a:r>
            <a:r>
              <a:rPr lang="en-US" sz="3600" dirty="0" err="1" smtClean="0"/>
              <a:t>sairaalahoitoja</a:t>
            </a:r>
            <a:r>
              <a:rPr lang="en-US" sz="3600" dirty="0" smtClean="0"/>
              <a:t>, </a:t>
            </a:r>
            <a:r>
              <a:rPr lang="en-US" sz="3600" dirty="0" err="1" smtClean="0"/>
              <a:t>suuri</a:t>
            </a:r>
            <a:r>
              <a:rPr lang="en-US" sz="3600" dirty="0" smtClean="0"/>
              <a:t> </a:t>
            </a:r>
            <a:r>
              <a:rPr lang="en-US" sz="3600" dirty="0" err="1" smtClean="0"/>
              <a:t>kuolleisuus</a:t>
            </a:r>
            <a:r>
              <a:rPr lang="en-US" sz="3600" dirty="0" smtClean="0"/>
              <a:t>, </a:t>
            </a:r>
            <a:r>
              <a:rPr lang="en-US" sz="3600" dirty="0" err="1" smtClean="0"/>
              <a:t>huono</a:t>
            </a:r>
            <a:r>
              <a:rPr lang="en-US" sz="3600" dirty="0" smtClean="0"/>
              <a:t> </a:t>
            </a:r>
            <a:r>
              <a:rPr lang="en-US" sz="3600" dirty="0" err="1" smtClean="0"/>
              <a:t>työkyky</a:t>
            </a:r>
            <a:endParaRPr lang="en-US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03" y="746679"/>
            <a:ext cx="4801297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6995" y="746679"/>
            <a:ext cx="8022205" cy="35842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600" b="1" dirty="0" err="1">
                <a:solidFill>
                  <a:schemeClr val="accent1"/>
                </a:solidFill>
                <a:ea typeface="+mj-ea"/>
                <a:cs typeface="+mj-cs"/>
              </a:rPr>
              <a:t>Voiko</a:t>
            </a:r>
            <a:r>
              <a:rPr lang="en-US" sz="3600" b="1" dirty="0">
                <a:solidFill>
                  <a:schemeClr val="accent1"/>
                </a:solidFill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ea typeface="+mj-ea"/>
                <a:cs typeface="+mj-cs"/>
              </a:rPr>
              <a:t>skitsofreniasta</a:t>
            </a:r>
            <a:r>
              <a:rPr lang="en-US" sz="3600" b="1" dirty="0">
                <a:solidFill>
                  <a:schemeClr val="accent1"/>
                </a:solidFill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ea typeface="+mj-ea"/>
                <a:cs typeface="+mj-cs"/>
              </a:rPr>
              <a:t>toipua</a:t>
            </a:r>
            <a:r>
              <a:rPr lang="en-US" sz="3600" b="1" dirty="0">
                <a:solidFill>
                  <a:schemeClr val="accent1"/>
                </a:solidFill>
                <a:ea typeface="+mj-ea"/>
                <a:cs typeface="+mj-cs"/>
              </a:rPr>
              <a:t>?</a:t>
            </a:r>
          </a:p>
          <a:p>
            <a:pPr marL="0" indent="0">
              <a:buFont typeface="Wingdings 3" charset="2"/>
              <a:buNone/>
            </a:pPr>
            <a:endParaRPr lang="en-US" sz="3600" dirty="0" smtClean="0"/>
          </a:p>
          <a:p>
            <a:pPr lvl="1"/>
            <a:r>
              <a:rPr lang="en-US" sz="3600" dirty="0" err="1" smtClean="0"/>
              <a:t>Toipumista</a:t>
            </a:r>
            <a:r>
              <a:rPr lang="en-US" sz="3600" dirty="0" smtClean="0"/>
              <a:t> (</a:t>
            </a:r>
            <a:r>
              <a:rPr lang="en-US" sz="3600" i="1" dirty="0" smtClean="0"/>
              <a:t>recovery</a:t>
            </a:r>
            <a:r>
              <a:rPr lang="en-US" sz="3600" dirty="0" smtClean="0"/>
              <a:t>) </a:t>
            </a:r>
            <a:r>
              <a:rPr lang="en-US" sz="3600" dirty="0" err="1" smtClean="0"/>
              <a:t>tapahtunut</a:t>
            </a:r>
            <a:r>
              <a:rPr lang="en-US" sz="3600" dirty="0" smtClean="0"/>
              <a:t> </a:t>
            </a:r>
            <a:r>
              <a:rPr lang="en-US" sz="3600" dirty="0" err="1" smtClean="0"/>
              <a:t>sekä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kliinisellä</a:t>
            </a:r>
            <a:r>
              <a:rPr lang="en-US" sz="3600" dirty="0" smtClean="0"/>
              <a:t> </a:t>
            </a:r>
            <a:r>
              <a:rPr lang="en-US" sz="3600" dirty="0" err="1" smtClean="0"/>
              <a:t>että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sosiaalisella</a:t>
            </a:r>
            <a:r>
              <a:rPr lang="en-US" sz="3600" dirty="0" smtClean="0"/>
              <a:t> </a:t>
            </a:r>
            <a:r>
              <a:rPr lang="en-US" sz="3600" dirty="0" err="1" smtClean="0"/>
              <a:t>osa-alueella</a:t>
            </a:r>
            <a:r>
              <a:rPr lang="en-US" sz="3600" dirty="0" smtClean="0"/>
              <a:t> ja </a:t>
            </a:r>
            <a:r>
              <a:rPr lang="en-US" sz="3600" dirty="0" err="1" smtClean="0"/>
              <a:t>ainakin</a:t>
            </a:r>
            <a:r>
              <a:rPr lang="en-US" sz="3600" dirty="0" smtClean="0"/>
              <a:t> </a:t>
            </a:r>
            <a:r>
              <a:rPr lang="en-US" sz="3600" dirty="0" err="1" smtClean="0"/>
              <a:t>toisessa</a:t>
            </a:r>
            <a:r>
              <a:rPr lang="en-US" sz="3600" dirty="0" smtClean="0"/>
              <a:t> </a:t>
            </a:r>
            <a:r>
              <a:rPr lang="en-US" sz="3600" dirty="0" err="1" smtClean="0"/>
              <a:t>näistä</a:t>
            </a:r>
            <a:r>
              <a:rPr lang="en-US" sz="3600" dirty="0" smtClean="0"/>
              <a:t> </a:t>
            </a:r>
            <a:r>
              <a:rPr lang="en-US" sz="3600" dirty="0" err="1" smtClean="0"/>
              <a:t>hyvä</a:t>
            </a:r>
            <a:r>
              <a:rPr lang="en-US" sz="3600" dirty="0" smtClean="0"/>
              <a:t> </a:t>
            </a:r>
            <a:r>
              <a:rPr lang="en-US" sz="3600" dirty="0" err="1" smtClean="0"/>
              <a:t>ennuste</a:t>
            </a:r>
            <a:r>
              <a:rPr lang="en-US" sz="3600" dirty="0" smtClean="0"/>
              <a:t> on </a:t>
            </a:r>
            <a:r>
              <a:rPr lang="en-US" sz="3600" dirty="0" err="1" smtClean="0"/>
              <a:t>kestänyt</a:t>
            </a:r>
            <a:r>
              <a:rPr lang="en-US" sz="3600" dirty="0" smtClean="0"/>
              <a:t> </a:t>
            </a:r>
            <a:r>
              <a:rPr lang="en-US" sz="3600" dirty="0" err="1" smtClean="0"/>
              <a:t>ainakin</a:t>
            </a:r>
            <a:r>
              <a:rPr lang="en-US" sz="3600" dirty="0" smtClean="0"/>
              <a:t> </a:t>
            </a:r>
            <a:r>
              <a:rPr lang="en-US" sz="3600" dirty="0" err="1" smtClean="0"/>
              <a:t>kahden</a:t>
            </a:r>
            <a:r>
              <a:rPr lang="en-US" sz="3600" dirty="0" smtClean="0"/>
              <a:t> </a:t>
            </a:r>
            <a:r>
              <a:rPr lang="en-US" sz="3600" dirty="0" err="1" smtClean="0"/>
              <a:t>vuoden</a:t>
            </a:r>
            <a:r>
              <a:rPr lang="en-US" sz="3600" dirty="0" smtClean="0"/>
              <a:t> </a:t>
            </a:r>
            <a:r>
              <a:rPr lang="en-US" sz="3600" dirty="0" err="1" smtClean="0"/>
              <a:t>ajan</a:t>
            </a:r>
            <a:r>
              <a:rPr lang="en-US" sz="36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" y="5745217"/>
            <a:ext cx="8336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Jääskeläinen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Juola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Hirvonen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N, McGrath JJ,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Saha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Isohanni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Veijola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J, Miettunen J. A systematic review and meta-analysis of recovery in schizophrenia.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Schizophr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Bull 2013; 39:1296-1306. 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495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1516" y="147918"/>
            <a:ext cx="6232483" cy="1325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latin typeface="+mn-lt"/>
              </a:rPr>
              <a:t>Skitsofreniasta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toipumisen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yleisyys</a:t>
            </a:r>
            <a:endParaRPr lang="en-US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133" y="-1"/>
            <a:ext cx="5367867" cy="6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2"/>
          <p:cNvSpPr/>
          <p:nvPr/>
        </p:nvSpPr>
        <p:spPr>
          <a:xfrm>
            <a:off x="523916" y="1689914"/>
            <a:ext cx="541968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50 </a:t>
            </a:r>
            <a:r>
              <a:rPr lang="en-US" sz="2800" dirty="0" err="1" smtClean="0"/>
              <a:t>tutkimusta</a:t>
            </a:r>
            <a:r>
              <a:rPr lang="en-US" sz="2800" dirty="0" smtClean="0"/>
              <a:t> </a:t>
            </a:r>
            <a:r>
              <a:rPr lang="en-US" sz="2800" dirty="0" err="1" smtClean="0"/>
              <a:t>vuodesta</a:t>
            </a:r>
            <a:r>
              <a:rPr lang="en-US" sz="2800" dirty="0" smtClean="0"/>
              <a:t> 1935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/>
              <a:t>Toipumisen</a:t>
            </a:r>
            <a:r>
              <a:rPr lang="en-US" sz="2800" dirty="0" smtClean="0"/>
              <a:t> </a:t>
            </a:r>
            <a:r>
              <a:rPr lang="en-US" sz="2800" dirty="0" err="1" smtClean="0"/>
              <a:t>mediaani</a:t>
            </a:r>
            <a:r>
              <a:rPr lang="en-US" sz="2800" dirty="0" smtClean="0"/>
              <a:t> 13.5% (</a:t>
            </a:r>
            <a:r>
              <a:rPr lang="en-US" sz="2800" dirty="0" err="1" smtClean="0"/>
              <a:t>keskiarvo</a:t>
            </a:r>
            <a:r>
              <a:rPr lang="en-US" sz="2800" dirty="0" smtClean="0"/>
              <a:t> 16.4%, </a:t>
            </a:r>
            <a:r>
              <a:rPr lang="en-US" sz="2800" dirty="0" err="1" smtClean="0"/>
              <a:t>vaihteluväli</a:t>
            </a:r>
            <a:r>
              <a:rPr lang="en-US" sz="2800" dirty="0" smtClean="0"/>
              <a:t> 0-58%)</a:t>
            </a:r>
            <a:endParaRPr lang="en-US" sz="2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Pohjois-Suomen</a:t>
            </a:r>
            <a:r>
              <a:rPr lang="en-US" sz="2800" dirty="0"/>
              <a:t> 1966 </a:t>
            </a:r>
            <a:r>
              <a:rPr lang="en-US" sz="2800" dirty="0" err="1"/>
              <a:t>syntymäkohortissa</a:t>
            </a:r>
            <a:r>
              <a:rPr lang="en-US" sz="2800" dirty="0"/>
              <a:t> </a:t>
            </a:r>
            <a:r>
              <a:rPr lang="en-US" sz="2800" dirty="0" err="1"/>
              <a:t>toipui</a:t>
            </a:r>
            <a:r>
              <a:rPr lang="en-US" sz="2800" dirty="0"/>
              <a:t> </a:t>
            </a:r>
            <a:r>
              <a:rPr lang="en-US" sz="2800" dirty="0" err="1"/>
              <a:t>noin</a:t>
            </a:r>
            <a:r>
              <a:rPr lang="en-US" sz="2800" dirty="0"/>
              <a:t> 10% </a:t>
            </a:r>
            <a:r>
              <a:rPr lang="en-US" sz="2800" dirty="0" err="1"/>
              <a:t>potilaista</a:t>
            </a:r>
            <a:endParaRPr lang="en-US" sz="2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/>
              <a:t>Tutkimuksen</a:t>
            </a:r>
            <a:r>
              <a:rPr lang="en-US" sz="2800" dirty="0" smtClean="0"/>
              <a:t> </a:t>
            </a:r>
            <a:r>
              <a:rPr lang="en-US" sz="2800" dirty="0" err="1"/>
              <a:t>kehittyvissä</a:t>
            </a:r>
            <a:r>
              <a:rPr lang="en-US" sz="2800" dirty="0"/>
              <a:t> </a:t>
            </a:r>
            <a:r>
              <a:rPr lang="en-US" sz="2800" dirty="0" err="1"/>
              <a:t>maissa</a:t>
            </a:r>
            <a:r>
              <a:rPr lang="en-US" sz="2800" dirty="0"/>
              <a:t> </a:t>
            </a:r>
            <a:r>
              <a:rPr lang="en-US" sz="2800" dirty="0" err="1"/>
              <a:t>toipuminen</a:t>
            </a:r>
            <a:r>
              <a:rPr lang="en-US" sz="2800" dirty="0"/>
              <a:t> </a:t>
            </a:r>
            <a:r>
              <a:rPr lang="en-US" sz="2800" dirty="0" err="1"/>
              <a:t>oli</a:t>
            </a:r>
            <a:r>
              <a:rPr lang="en-US" sz="2800" dirty="0"/>
              <a:t> </a:t>
            </a:r>
            <a:r>
              <a:rPr lang="en-US" sz="2800" dirty="0" err="1" smtClean="0"/>
              <a:t>yleisempää</a:t>
            </a:r>
            <a:endParaRPr lang="fi-FI" sz="2800" dirty="0"/>
          </a:p>
        </p:txBody>
      </p:sp>
      <p:sp>
        <p:nvSpPr>
          <p:cNvPr id="5" name="Right Arrow 4"/>
          <p:cNvSpPr/>
          <p:nvPr/>
        </p:nvSpPr>
        <p:spPr>
          <a:xfrm>
            <a:off x="6669316" y="2356151"/>
            <a:ext cx="220133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44549" y="151674"/>
            <a:ext cx="10505622" cy="90424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err="1" smtClean="0">
                <a:latin typeface="+mn-lt"/>
              </a:rPr>
              <a:t>Toipuminen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erilaisissa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tutkimusaineistoissa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16864"/>
              </p:ext>
            </p:extLst>
          </p:nvPr>
        </p:nvGraphicFramePr>
        <p:xfrm>
          <a:off x="2293256" y="1198154"/>
          <a:ext cx="683985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574801"/>
                <a:gridCol w="1328057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Tutkimuksia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Mediaani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IQR (25%-75%)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Sukupuoli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dirty="0" smtClean="0"/>
                        <a:t>  Mies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12,9 %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10,0 - 9,4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  </a:t>
                      </a:r>
                      <a:r>
                        <a:rPr lang="fi-FI" dirty="0" smtClean="0"/>
                        <a:t>Nainen</a:t>
                      </a:r>
                      <a:r>
                        <a:rPr lang="fi-FI" baseline="0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12,1</a:t>
                      </a:r>
                      <a:r>
                        <a:rPr lang="fi-FI" baseline="0" dirty="0" smtClean="0"/>
                        <a:t>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7,5 – 29,0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Tutkimusaika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-1941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13,0 %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6,4 – 20,0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1941-1955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17,7 %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13,0 - 19,7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1956-1975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16,9 %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16,3 – 32,4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1976-1995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9,9 %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5,8 – 19,0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1996-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6,0 %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3,9 – 8,1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Maan talous*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Kehittyvä</a:t>
                      </a:r>
                      <a:r>
                        <a:rPr lang="fi-FI" baseline="0" dirty="0" smtClean="0"/>
                        <a:t> maa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36,4 %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16,7 – 37,0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Keskitasoa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12,1 %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10,0 – 31.8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  Korkea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13,0 %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7,7 – 19,0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83286" y="638991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* p=0,005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8379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757</TotalTime>
  <Words>808</Words>
  <Application>Microsoft Office PowerPoint</Application>
  <PresentationFormat>Mukautettu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Facet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Muistisairaudet</dc:title>
  <dc:creator>Nina Rautio</dc:creator>
  <cp:lastModifiedBy>jouko.miettunen@oulu.fi</cp:lastModifiedBy>
  <cp:revision>72</cp:revision>
  <cp:lastPrinted>2017-03-09T06:45:00Z</cp:lastPrinted>
  <dcterms:created xsi:type="dcterms:W3CDTF">2016-11-01T09:28:10Z</dcterms:created>
  <dcterms:modified xsi:type="dcterms:W3CDTF">2017-03-29T18:55:57Z</dcterms:modified>
</cp:coreProperties>
</file>